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5"/>
  </p:notesMasterIdLst>
  <p:sldIdLst>
    <p:sldId id="256" r:id="rId2"/>
    <p:sldId id="269" r:id="rId3"/>
    <p:sldId id="268" r:id="rId4"/>
    <p:sldId id="267" r:id="rId5"/>
    <p:sldId id="272" r:id="rId6"/>
    <p:sldId id="271" r:id="rId7"/>
    <p:sldId id="266" r:id="rId8"/>
    <p:sldId id="273" r:id="rId9"/>
    <p:sldId id="276" r:id="rId10"/>
    <p:sldId id="270" r:id="rId11"/>
    <p:sldId id="259" r:id="rId12"/>
    <p:sldId id="263" r:id="rId13"/>
    <p:sldId id="275" r:id="rId1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12DB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65904" autoAdjust="0"/>
  </p:normalViewPr>
  <p:slideViewPr>
    <p:cSldViewPr snapToGrid="0" snapToObjects="1">
      <p:cViewPr varScale="1">
        <p:scale>
          <a:sx n="48" d="100"/>
          <a:sy n="48" d="100"/>
        </p:scale>
        <p:origin x="-197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6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notesMaster" Target="notesMasters/notesMaster1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D5968CD-0792-7149-95CB-147763CCF100}" type="datetimeFigureOut">
              <a:rPr lang="en-US" smtClean="0"/>
              <a:t>1/12/16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CA4C792-9B16-CB44-93E8-C72F93977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91543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A4C792-9B16-CB44-93E8-C72F939771FD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79644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A4C792-9B16-CB44-93E8-C72F939771FD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92809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A4C792-9B16-CB44-93E8-C72F939771FD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347992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A4C792-9B16-CB44-93E8-C72F939771FD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171369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A4C792-9B16-CB44-93E8-C72F939771FD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5143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3513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8755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05854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14158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6773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51842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57511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49817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19278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9560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48178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3A0608-2585-0041-9298-FAD4D2BD3EDF}" type="datetimeFigureOut">
              <a:rPr lang="en-US" smtClean="0"/>
              <a:t>1/12/16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4EB893-40FD-A64D-BCB9-180257F42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3557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l.facebook.com/l.php?u=http://ncasw.ncdpi.wikispaces.net/FAQ&amp;h=pAQGsuEROAQE6Yn8E-NccCajZFqgWiQizwFTRIBnBgJ_zXg&amp;enc=AZPPnGgPPOr7tkO0XqOvzU8RIK32aR579Sw-aD1_hilrzljg1A5vppEZsihN5DjXhOgZl8YDKPaDtdE3xjA6pbsQGaEk2SSo0mYgo3Ayfsa-ifYmGvPm5EYnavXvfkDv17utCjNzzhJNbL-bhbeB2gxOIQUrQCCq3obORuPgQnJvC92S4LeAgnbPYB_UkekUOi1Qe0eCANDsG3BrH64YF6LG&amp;s=1" TargetMode="External"/><Relationship Id="rId4" Type="http://schemas.openxmlformats.org/officeDocument/2006/relationships/hyperlink" Target="mailto:aswprocess@dpi.nc.gov" TargetMode="External"/><Relationship Id="rId1" Type="http://schemas.openxmlformats.org/officeDocument/2006/relationships/slideLayout" Target="../slideLayouts/slideLayout2.xml"/><Relationship Id="rId2" Type="http://schemas.openxmlformats.org/officeDocument/2006/relationships/hyperlink" Target="http://l.facebook.com/l.php?u=http://ncasw.ncdpi.wikispaces.net/15-16Implementation&amp;h=nAQHUtAkzAQHoFCMDQ55Qyt18ulPI1ykrnpnk25EPN91Dng&amp;enc=AZNZU2opJf_5C6YMCDHUxkJVgoJDqr0PnUpIwkM4SlBVjpId-i0n73Z97zpE0rWEcnQ_OntqgvYKG_ESLKEiF45LVl5NTSnKlRanp9iEXhWib0v2SagPogizFyqKJT5cpI2gUKWVBlM77Q68ZNMpqGBaarQxaaQYQK-zLOqtAD6C5tpoMku42DKGJ2GS4EiJHkdR57kpGYiL5Nf6UWuoRlL0&amp;s=1" TargetMode="Externa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952317"/>
            <a:ext cx="7772400" cy="2648134"/>
          </a:xfrm>
        </p:spPr>
        <p:txBody>
          <a:bodyPr>
            <a:normAutofit/>
          </a:bodyPr>
          <a:lstStyle/>
          <a:p>
            <a:r>
              <a:rPr lang="en-US" dirty="0" smtClean="0"/>
              <a:t>Middle/High </a:t>
            </a:r>
            <a:br>
              <a:rPr lang="en-US" dirty="0" smtClean="0"/>
            </a:br>
            <a:r>
              <a:rPr lang="en-US" dirty="0" smtClean="0"/>
              <a:t>Arts Department Chair Mtg. </a:t>
            </a:r>
            <a:br>
              <a:rPr lang="en-US" dirty="0" smtClean="0"/>
            </a:br>
            <a:r>
              <a:rPr lang="en-US" dirty="0" smtClean="0"/>
              <a:t>1/12/16</a:t>
            </a:r>
            <a:endParaRPr lang="en-US" dirty="0"/>
          </a:p>
        </p:txBody>
      </p:sp>
      <p:pic>
        <p:nvPicPr>
          <p:cNvPr id="4" name="Picture 4" descr="arts_education-color-clear.gif                                 000AD950StarGate                       C165B620: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362200" y="3869843"/>
            <a:ext cx="4419600" cy="2468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0028455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60201"/>
          </a:xfrm>
        </p:spPr>
        <p:txBody>
          <a:bodyPr>
            <a:normAutofit lnSpcReduction="10000"/>
          </a:bodyPr>
          <a:lstStyle/>
          <a:p>
            <a:r>
              <a:rPr lang="en-US" dirty="0" err="1" smtClean="0"/>
              <a:t>Semesterly</a:t>
            </a:r>
            <a:r>
              <a:rPr lang="en-US" dirty="0" smtClean="0"/>
              <a:t> / Yearly – Course Code Section #s</a:t>
            </a:r>
          </a:p>
          <a:p>
            <a:r>
              <a:rPr lang="en-US" dirty="0" smtClean="0"/>
              <a:t>Objective choices</a:t>
            </a:r>
            <a:endParaRPr lang="en-US" dirty="0"/>
          </a:p>
          <a:p>
            <a:r>
              <a:rPr lang="en-US" dirty="0" smtClean="0"/>
              <a:t>Alignment to verb objective</a:t>
            </a:r>
            <a:endParaRPr lang="en-US" dirty="0"/>
          </a:p>
          <a:p>
            <a:r>
              <a:rPr lang="en-US" dirty="0"/>
              <a:t>Supporting </a:t>
            </a:r>
            <a:r>
              <a:rPr lang="en-US" dirty="0" smtClean="0"/>
              <a:t>Documentation – single upload</a:t>
            </a:r>
          </a:p>
          <a:p>
            <a:r>
              <a:rPr lang="en-US" dirty="0" smtClean="0"/>
              <a:t>Narrative Context – Key Questions</a:t>
            </a:r>
          </a:p>
          <a:p>
            <a:r>
              <a:rPr lang="en-US" dirty="0" smtClean="0"/>
              <a:t>File Format</a:t>
            </a:r>
          </a:p>
          <a:p>
            <a:r>
              <a:rPr lang="en-US" dirty="0" smtClean="0"/>
              <a:t>Natural part of your teaching</a:t>
            </a:r>
          </a:p>
          <a:p>
            <a:r>
              <a:rPr lang="en-US" dirty="0" smtClean="0"/>
              <a:t>Embrace the opportunity to demonstrate the difference you make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737965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6561"/>
            <a:ext cx="8229600" cy="1143000"/>
          </a:xfrm>
        </p:spPr>
        <p:txBody>
          <a:bodyPr/>
          <a:lstStyle/>
          <a:p>
            <a:r>
              <a:rPr lang="en-US" dirty="0" smtClean="0"/>
              <a:t>ASW 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5195" y="1179561"/>
            <a:ext cx="8757075" cy="5407293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  <a:defRPr/>
            </a:pPr>
            <a:r>
              <a:rPr lang="en-US" dirty="0"/>
              <a:t>1. </a:t>
            </a:r>
            <a:r>
              <a:rPr lang="en-US" dirty="0" smtClean="0"/>
              <a:t>ASW Procedures Manual </a:t>
            </a:r>
          </a:p>
          <a:p>
            <a:pPr marL="457200" lvl="1" indent="0">
              <a:buNone/>
              <a:defRPr/>
            </a:pPr>
            <a:r>
              <a:rPr lang="en-US" dirty="0" smtClean="0"/>
              <a:t>http</a:t>
            </a:r>
            <a:r>
              <a:rPr lang="en-US" dirty="0"/>
              <a:t>://</a:t>
            </a:r>
            <a:r>
              <a:rPr lang="en-US" dirty="0" smtClean="0"/>
              <a:t>ncasw.ncdpi.wikispaces.net/Teacher+Resources</a:t>
            </a:r>
          </a:p>
          <a:p>
            <a:pPr marL="457200" lvl="1" indent="0">
              <a:buNone/>
              <a:defRPr/>
            </a:pPr>
            <a:endParaRPr lang="en-US" u="sng" dirty="0"/>
          </a:p>
          <a:p>
            <a:pPr marL="0" indent="0">
              <a:buNone/>
              <a:defRPr/>
            </a:pPr>
            <a:endParaRPr lang="en-US" dirty="0"/>
          </a:p>
          <a:p>
            <a:pPr marL="0" indent="0">
              <a:buNone/>
              <a:defRPr/>
            </a:pPr>
            <a:r>
              <a:rPr lang="en-US" dirty="0"/>
              <a:t>2. 2015-2016 ASW Timeline Posted</a:t>
            </a:r>
          </a:p>
          <a:p>
            <a:pPr marL="457200" lvl="1" indent="0">
              <a:buNone/>
              <a:defRPr/>
            </a:pPr>
            <a:r>
              <a:rPr lang="en-US" dirty="0"/>
              <a:t>A high-level timeline for the 2015-2016 school year is available on the 15-16 Implementation Page of the ASW Wiki (</a:t>
            </a:r>
            <a:r>
              <a:rPr lang="en-US" dirty="0">
                <a:hlinkClick r:id="rId2"/>
              </a:rPr>
              <a:t>http://ncasw.ncdpi.wikispaces.net/15-16Implementation). </a:t>
            </a:r>
          </a:p>
          <a:p>
            <a:pPr marL="0" indent="0">
              <a:buNone/>
              <a:defRPr/>
            </a:pPr>
            <a:endParaRPr lang="en-US" dirty="0"/>
          </a:p>
          <a:p>
            <a:pPr marL="0" indent="0">
              <a:buNone/>
              <a:defRPr/>
            </a:pPr>
            <a:r>
              <a:rPr lang="en-US" dirty="0"/>
              <a:t>3. ASW Ratings from 2014-2015</a:t>
            </a:r>
          </a:p>
          <a:p>
            <a:pPr marL="457200" lvl="1" indent="0">
              <a:buNone/>
              <a:defRPr/>
            </a:pPr>
            <a:r>
              <a:rPr lang="en-US" dirty="0" smtClean="0"/>
              <a:t>Need help interpreting the feedback?  Contact Liz</a:t>
            </a:r>
            <a:endParaRPr lang="en-US" dirty="0"/>
          </a:p>
          <a:p>
            <a:pPr marL="0" indent="0">
              <a:buNone/>
              <a:defRPr/>
            </a:pPr>
            <a:endParaRPr lang="en-US" dirty="0"/>
          </a:p>
          <a:p>
            <a:pPr marL="0" indent="0">
              <a:buNone/>
              <a:defRPr/>
            </a:pPr>
            <a:r>
              <a:rPr lang="en-US" dirty="0"/>
              <a:t>4. Questions? Check out the FAQ!</a:t>
            </a:r>
          </a:p>
          <a:p>
            <a:pPr marL="457200" lvl="1" indent="0">
              <a:buNone/>
              <a:defRPr/>
            </a:pPr>
            <a:r>
              <a:rPr lang="en-US" dirty="0" smtClean="0"/>
              <a:t>The </a:t>
            </a:r>
            <a:r>
              <a:rPr lang="en-US" dirty="0"/>
              <a:t>FAQ page of the ASW Wiki (</a:t>
            </a:r>
            <a:r>
              <a:rPr lang="en-US" dirty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ncasw.ncdpi.wikispaces.net/FAQ)</a:t>
            </a:r>
          </a:p>
          <a:p>
            <a:pPr marL="457200" lvl="1" indent="0">
              <a:buNone/>
              <a:defRPr/>
            </a:pPr>
            <a:r>
              <a:rPr lang="en-US" dirty="0"/>
              <a:t>If you can not find an answer to your question on the FAQ, email: </a:t>
            </a:r>
            <a:r>
              <a:rPr lang="en-US" dirty="0">
                <a:hlinkClick r:id="rId4"/>
              </a:rPr>
              <a:t>aswprocess@dpi.nc.gov</a:t>
            </a:r>
            <a:r>
              <a:rPr lang="en-US" dirty="0"/>
              <a:t> </a:t>
            </a:r>
          </a:p>
          <a:p>
            <a:pPr marL="457200" lvl="1" indent="0">
              <a:buNone/>
              <a:defRPr/>
            </a:pPr>
            <a:endParaRPr lang="en-US" dirty="0" smtClean="0">
              <a:hlinkClick r:id="rId3"/>
            </a:endParaRPr>
          </a:p>
        </p:txBody>
      </p:sp>
    </p:spTree>
    <p:extLst>
      <p:ext uri="{BB962C8B-B14F-4D97-AF65-F5344CB8AC3E}">
        <p14:creationId xmlns:p14="http://schemas.microsoft.com/office/powerpoint/2010/main" val="238338155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1731"/>
            <a:ext cx="8229600" cy="123613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Certification Renewal</a:t>
            </a:r>
            <a:br>
              <a:rPr lang="en-US" dirty="0" smtClean="0"/>
            </a:br>
            <a:r>
              <a:rPr lang="en-US" sz="3600" dirty="0" smtClean="0"/>
              <a:t>License expires June 30, 2016 or later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K</a:t>
            </a:r>
            <a:r>
              <a:rPr lang="en-US" dirty="0"/>
              <a:t>-8 Licensure Area – 8 CEUs</a:t>
            </a:r>
          </a:p>
          <a:p>
            <a:pPr lvl="1"/>
            <a:r>
              <a:rPr lang="en-US" dirty="0"/>
              <a:t>3 Content</a:t>
            </a:r>
          </a:p>
          <a:p>
            <a:pPr lvl="1"/>
            <a:r>
              <a:rPr lang="en-US" dirty="0"/>
              <a:t>3 Literacy</a:t>
            </a:r>
          </a:p>
          <a:p>
            <a:pPr lvl="1"/>
            <a:r>
              <a:rPr lang="en-US" dirty="0"/>
              <a:t>2 General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All </a:t>
            </a:r>
            <a:r>
              <a:rPr lang="en-US" dirty="0"/>
              <a:t>Other Educators – 8 CEUs</a:t>
            </a:r>
          </a:p>
          <a:p>
            <a:pPr lvl="1"/>
            <a:r>
              <a:rPr lang="en-US" dirty="0"/>
              <a:t>3 Content</a:t>
            </a:r>
          </a:p>
          <a:p>
            <a:pPr lvl="1"/>
            <a:r>
              <a:rPr lang="en-US" dirty="0"/>
              <a:t>5 General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39199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Meeting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February 9</a:t>
            </a:r>
            <a:r>
              <a:rPr lang="en-US" baseline="30000" dirty="0" smtClean="0"/>
              <a:t>th</a:t>
            </a:r>
            <a:r>
              <a:rPr lang="en-US" dirty="0" smtClean="0"/>
              <a:t> – 3:45-5:15</a:t>
            </a:r>
          </a:p>
          <a:p>
            <a:pPr lvl="1"/>
            <a:r>
              <a:rPr lang="en-US" dirty="0" smtClean="0"/>
              <a:t>Location??</a:t>
            </a:r>
          </a:p>
          <a:p>
            <a:pPr lvl="1"/>
            <a:r>
              <a:rPr lang="en-US" dirty="0" smtClean="0"/>
              <a:t>Equity Audit Discussion</a:t>
            </a:r>
            <a:endParaRPr lang="en-US" dirty="0"/>
          </a:p>
        </p:txBody>
      </p:sp>
      <p:pic>
        <p:nvPicPr>
          <p:cNvPr id="4" name="Picture 4" descr="arts_education-color-clear.gif                                 000AD950StarGate                       C165B620: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362200" y="3869843"/>
            <a:ext cx="4419600" cy="2468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343764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7785"/>
            <a:ext cx="8229600" cy="1143000"/>
          </a:xfrm>
        </p:spPr>
        <p:txBody>
          <a:bodyPr/>
          <a:lstStyle/>
          <a:p>
            <a:r>
              <a:rPr lang="en-US" dirty="0" smtClean="0"/>
              <a:t>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83932"/>
            <a:ext cx="8229600" cy="5440362"/>
          </a:xfrm>
        </p:spPr>
        <p:txBody>
          <a:bodyPr>
            <a:normAutofit/>
          </a:bodyPr>
          <a:lstStyle/>
          <a:p>
            <a:r>
              <a:rPr lang="en-US" dirty="0" smtClean="0"/>
              <a:t>Celebrations </a:t>
            </a:r>
            <a:endParaRPr lang="en-US" dirty="0" smtClean="0"/>
          </a:p>
          <a:p>
            <a:r>
              <a:rPr lang="en-US" dirty="0" smtClean="0"/>
              <a:t>Report to School Board</a:t>
            </a:r>
          </a:p>
          <a:p>
            <a:pPr lvl="1"/>
            <a:r>
              <a:rPr lang="en-US" dirty="0" smtClean="0"/>
              <a:t>Budget </a:t>
            </a:r>
            <a:r>
              <a:rPr lang="en-US" dirty="0" smtClean="0"/>
              <a:t>implications</a:t>
            </a:r>
          </a:p>
          <a:p>
            <a:pPr lvl="1"/>
            <a:r>
              <a:rPr lang="en-US" dirty="0" smtClean="0"/>
              <a:t>Participation Fees</a:t>
            </a:r>
          </a:p>
          <a:p>
            <a:pPr lvl="1"/>
            <a:r>
              <a:rPr lang="en-US" dirty="0" smtClean="0"/>
              <a:t>Equity Audit</a:t>
            </a:r>
            <a:endParaRPr lang="en-US" dirty="0" smtClean="0"/>
          </a:p>
          <a:p>
            <a:r>
              <a:rPr lang="en-US" dirty="0" smtClean="0"/>
              <a:t>Curricular Connections</a:t>
            </a:r>
            <a:endParaRPr lang="en-US" dirty="0" smtClean="0"/>
          </a:p>
          <a:p>
            <a:r>
              <a:rPr lang="en-US" dirty="0" smtClean="0"/>
              <a:t>Grading Practices</a:t>
            </a:r>
          </a:p>
          <a:p>
            <a:r>
              <a:rPr lang="en-US" dirty="0" smtClean="0"/>
              <a:t>ASW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5855941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Celebrations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52993" y="1651445"/>
            <a:ext cx="7185124" cy="4525963"/>
          </a:xfrm>
        </p:spPr>
        <p:txBody>
          <a:bodyPr>
            <a:normAutofit/>
          </a:bodyPr>
          <a:lstStyle/>
          <a:p>
            <a:r>
              <a:rPr lang="en-US" dirty="0" smtClean="0"/>
              <a:t>Consider the 4 C’s</a:t>
            </a:r>
          </a:p>
          <a:p>
            <a:pPr lvl="1"/>
            <a:r>
              <a:rPr lang="en-US" dirty="0" smtClean="0"/>
              <a:t>Communication</a:t>
            </a:r>
          </a:p>
          <a:p>
            <a:pPr lvl="1"/>
            <a:r>
              <a:rPr lang="en-US" dirty="0" smtClean="0"/>
              <a:t>Collaboration</a:t>
            </a:r>
          </a:p>
          <a:p>
            <a:pPr lvl="1"/>
            <a:r>
              <a:rPr lang="en-US" dirty="0" smtClean="0"/>
              <a:t>Critical Thinking</a:t>
            </a:r>
          </a:p>
          <a:p>
            <a:pPr lvl="1"/>
            <a:r>
              <a:rPr lang="en-US" dirty="0" smtClean="0"/>
              <a:t>Creative Problem Solving</a:t>
            </a:r>
          </a:p>
          <a:p>
            <a:r>
              <a:rPr lang="en-US" dirty="0" smtClean="0"/>
              <a:t>Share at least 1 example in your class or on your campus with your neighbor</a:t>
            </a:r>
          </a:p>
          <a:p>
            <a:r>
              <a:rPr lang="en-US" dirty="0" smtClean="0"/>
              <a:t>Share out 1 example that you heard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8856142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6738" y="360905"/>
            <a:ext cx="8229600" cy="1143000"/>
          </a:xfrm>
        </p:spPr>
        <p:txBody>
          <a:bodyPr/>
          <a:lstStyle/>
          <a:p>
            <a:r>
              <a:rPr lang="en-US" dirty="0" smtClean="0"/>
              <a:t>Report to the School Board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767236" y="1503905"/>
            <a:ext cx="7513623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Current funding levels for support of arts </a:t>
            </a:r>
            <a:r>
              <a:rPr lang="en-US" sz="2400" dirty="0" smtClean="0"/>
              <a:t>programs</a:t>
            </a:r>
          </a:p>
          <a:p>
            <a:r>
              <a:rPr lang="en-US" sz="2400" dirty="0"/>
              <a:t>	</a:t>
            </a:r>
          </a:p>
          <a:p>
            <a:r>
              <a:rPr lang="en-US" sz="2400" dirty="0"/>
              <a:t>Participation fees</a:t>
            </a:r>
          </a:p>
          <a:p>
            <a:endParaRPr lang="en-US" sz="2400" dirty="0"/>
          </a:p>
          <a:p>
            <a:r>
              <a:rPr lang="en-US" sz="2400" dirty="0"/>
              <a:t>Participation data in orchestra including feeder </a:t>
            </a:r>
            <a:r>
              <a:rPr lang="en-US" sz="2400" dirty="0" smtClean="0"/>
              <a:t>patterns</a:t>
            </a:r>
          </a:p>
          <a:p>
            <a:endParaRPr lang="en-US" sz="2400" dirty="0" smtClean="0"/>
          </a:p>
          <a:p>
            <a:r>
              <a:rPr lang="en-US" sz="2400" dirty="0" smtClean="0"/>
              <a:t>Current </a:t>
            </a:r>
            <a:r>
              <a:rPr lang="en-US" sz="2400" dirty="0"/>
              <a:t>Status – Teachers &amp; Funding Needs</a:t>
            </a:r>
          </a:p>
          <a:p>
            <a:endParaRPr lang="en-US" sz="2400" dirty="0"/>
          </a:p>
          <a:p>
            <a:r>
              <a:rPr lang="en-US" sz="2400" dirty="0"/>
              <a:t>Community Partnerships</a:t>
            </a:r>
          </a:p>
          <a:p>
            <a:endParaRPr lang="en-US" sz="2400" dirty="0"/>
          </a:p>
          <a:p>
            <a:r>
              <a:rPr lang="en-US" sz="2400" dirty="0"/>
              <a:t>Value of the Arts &amp; Vision Statement to demonstrate Strategic Plan alignment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940857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Budget Implications – Business Cases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000" dirty="0" smtClean="0"/>
              <a:t>Minimum Arts Offerings in Middle School - equity</a:t>
            </a:r>
            <a:endParaRPr lang="en-US" sz="3000" dirty="0"/>
          </a:p>
          <a:p>
            <a:pPr marL="0" indent="0">
              <a:buNone/>
            </a:pPr>
            <a:endParaRPr lang="en-US" sz="2000" dirty="0"/>
          </a:p>
          <a:p>
            <a:r>
              <a:rPr lang="en-US" sz="3000" dirty="0"/>
              <a:t>Additional $20,250 for strings repair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en-US" sz="3000" dirty="0" smtClean="0"/>
              <a:t>Additional Funds for Band Uniforms – reduce the rotation time &amp; increase the funds</a:t>
            </a:r>
            <a:endParaRPr lang="en-US" sz="3000" dirty="0"/>
          </a:p>
          <a:p>
            <a:pPr marL="0" indent="0">
              <a:buNone/>
            </a:pPr>
            <a:endParaRPr lang="en-US" sz="2000" dirty="0"/>
          </a:p>
          <a:p>
            <a:r>
              <a:rPr lang="en-US" sz="3000" dirty="0"/>
              <a:t>Additional $12,750 for NC Symphony concerts </a:t>
            </a:r>
          </a:p>
          <a:p>
            <a:pPr lvl="1">
              <a:buFont typeface="Wingdings" charset="2"/>
              <a:buChar char="Ø"/>
            </a:pPr>
            <a:r>
              <a:rPr lang="en-US" dirty="0"/>
              <a:t>.78/child to $1.75/child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776803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Participation Fees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31179"/>
            <a:ext cx="8229600" cy="5257800"/>
          </a:xfrm>
        </p:spPr>
        <p:txBody>
          <a:bodyPr>
            <a:normAutofit/>
          </a:bodyPr>
          <a:lstStyle/>
          <a:p>
            <a:r>
              <a:rPr lang="en-US" dirty="0" smtClean="0"/>
              <a:t>Disconnect between School Board Policy &amp; </a:t>
            </a:r>
            <a:r>
              <a:rPr lang="en-US" dirty="0" smtClean="0"/>
              <a:t>Implementation</a:t>
            </a:r>
          </a:p>
          <a:p>
            <a:r>
              <a:rPr lang="en-US" dirty="0" smtClean="0"/>
              <a:t>Reasonable</a:t>
            </a:r>
          </a:p>
          <a:p>
            <a:pPr lvl="1"/>
            <a:r>
              <a:rPr lang="en-US" dirty="0" smtClean="0"/>
              <a:t>Cost</a:t>
            </a:r>
          </a:p>
          <a:p>
            <a:pPr lvl="1"/>
            <a:r>
              <a:rPr lang="en-US" dirty="0" smtClean="0"/>
              <a:t>Activities</a:t>
            </a:r>
          </a:p>
          <a:p>
            <a:r>
              <a:rPr lang="en-US" dirty="0" smtClean="0"/>
              <a:t>Cannot punish students for non-payment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16102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Equity Audit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75029"/>
          </a:xfrm>
        </p:spPr>
        <p:txBody>
          <a:bodyPr>
            <a:normAutofit/>
          </a:bodyPr>
          <a:lstStyle/>
          <a:p>
            <a:r>
              <a:rPr lang="en-US" dirty="0" smtClean="0"/>
              <a:t>Philosophical Underpinnings</a:t>
            </a:r>
          </a:p>
          <a:p>
            <a:pPr lvl="1"/>
            <a:r>
              <a:rPr lang="en-US" dirty="0" smtClean="0"/>
              <a:t>Who </a:t>
            </a:r>
            <a:r>
              <a:rPr lang="en-US" dirty="0" smtClean="0"/>
              <a:t>should be in your class?</a:t>
            </a:r>
          </a:p>
          <a:p>
            <a:pPr lvl="1"/>
            <a:r>
              <a:rPr lang="en-US" dirty="0" smtClean="0"/>
              <a:t>Who is in your class?</a:t>
            </a:r>
          </a:p>
          <a:p>
            <a:pPr lvl="1"/>
            <a:r>
              <a:rPr lang="en-US" dirty="0" smtClean="0"/>
              <a:t>Who is not in your class – why?</a:t>
            </a:r>
            <a:endParaRPr lang="en-US" dirty="0" smtClean="0"/>
          </a:p>
          <a:p>
            <a:r>
              <a:rPr lang="en-US" dirty="0" smtClean="0"/>
              <a:t>Report on class enrollment</a:t>
            </a:r>
          </a:p>
          <a:p>
            <a:pPr lvl="1"/>
            <a:r>
              <a:rPr lang="en-US" dirty="0" smtClean="0"/>
              <a:t>Study results</a:t>
            </a:r>
          </a:p>
          <a:p>
            <a:pPr lvl="1"/>
            <a:r>
              <a:rPr lang="en-US" dirty="0" smtClean="0"/>
              <a:t>Discuss in PLTs</a:t>
            </a:r>
          </a:p>
          <a:p>
            <a:pPr lvl="1"/>
            <a:r>
              <a:rPr lang="en-US" dirty="0" smtClean="0"/>
              <a:t>Report back with recommendations – Next Dept. Chair Mtg. 2/9/16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04630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Curriculum Connections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/>
          </a:bodyPr>
          <a:lstStyle/>
          <a:p>
            <a:r>
              <a:rPr lang="en-US" dirty="0" smtClean="0"/>
              <a:t>Name the strands in your Essential Standards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Name an area in Literacy you address in your classroom</a:t>
            </a:r>
          </a:p>
          <a:p>
            <a:endParaRPr lang="en-US" dirty="0"/>
          </a:p>
          <a:p>
            <a:r>
              <a:rPr lang="en-US" dirty="0" smtClean="0"/>
              <a:t>Reflective Question – Have you ever heard or said – I’m an arts teacher – that’s not my job…</a:t>
            </a:r>
          </a:p>
          <a:p>
            <a:endParaRPr lang="en-US" dirty="0" smtClean="0"/>
          </a:p>
          <a:p>
            <a:r>
              <a:rPr lang="en-US" dirty="0" smtClean="0"/>
              <a:t>What’s wrong with that attitude?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65029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6561"/>
            <a:ext cx="8229600" cy="1143000"/>
          </a:xfrm>
        </p:spPr>
        <p:txBody>
          <a:bodyPr/>
          <a:lstStyle/>
          <a:p>
            <a:r>
              <a:rPr lang="en-US" dirty="0" smtClean="0"/>
              <a:t>Essential Standards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1097593"/>
            <a:ext cx="8229601" cy="4525963"/>
          </a:xfrm>
        </p:spPr>
        <p:txBody>
          <a:bodyPr>
            <a:normAutofit lnSpcReduction="10000"/>
          </a:bodyPr>
          <a:lstStyle/>
          <a:p>
            <a:r>
              <a:rPr lang="en-US" b="1" dirty="0">
                <a:solidFill>
                  <a:srgbClr val="0000FF"/>
                </a:solidFill>
              </a:rPr>
              <a:t>V </a:t>
            </a:r>
            <a:r>
              <a:rPr lang="en-US" dirty="0">
                <a:solidFill>
                  <a:srgbClr val="0000FF"/>
                </a:solidFill>
              </a:rPr>
              <a:t>– Visual Literacy, </a:t>
            </a:r>
            <a:r>
              <a:rPr lang="en-US" b="1" dirty="0">
                <a:solidFill>
                  <a:srgbClr val="0000FF"/>
                </a:solidFill>
              </a:rPr>
              <a:t>CX </a:t>
            </a:r>
            <a:r>
              <a:rPr lang="en-US" dirty="0">
                <a:solidFill>
                  <a:srgbClr val="0000FF"/>
                </a:solidFill>
              </a:rPr>
              <a:t>– Contextual Relevancy, </a:t>
            </a:r>
            <a:r>
              <a:rPr lang="en-US" b="1" dirty="0">
                <a:solidFill>
                  <a:srgbClr val="0000FF"/>
                </a:solidFill>
              </a:rPr>
              <a:t>CR</a:t>
            </a:r>
            <a:r>
              <a:rPr lang="en-US" dirty="0">
                <a:solidFill>
                  <a:srgbClr val="0000FF"/>
                </a:solidFill>
              </a:rPr>
              <a:t> – Critical Response</a:t>
            </a:r>
            <a:r>
              <a:rPr lang="en-US" dirty="0">
                <a:solidFill>
                  <a:srgbClr val="0000FF"/>
                </a:solidFill>
              </a:rPr>
              <a:t> </a:t>
            </a:r>
            <a:endParaRPr lang="en-US" dirty="0" smtClean="0">
              <a:solidFill>
                <a:srgbClr val="0000FF"/>
              </a:solidFill>
            </a:endParaRPr>
          </a:p>
          <a:p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</a:rPr>
              <a:t>CP</a:t>
            </a:r>
            <a:r>
              <a:rPr lang="en-US" dirty="0" smtClean="0">
                <a:solidFill>
                  <a:schemeClr val="accent6">
                    <a:lumMod val="75000"/>
                  </a:schemeClr>
                </a:solidFill>
              </a:rPr>
              <a:t> </a:t>
            </a:r>
            <a:r>
              <a:rPr lang="en-US" dirty="0">
                <a:solidFill>
                  <a:schemeClr val="accent6">
                    <a:lumMod val="75000"/>
                  </a:schemeClr>
                </a:solidFill>
              </a:rPr>
              <a:t>– Creation and Performance, </a:t>
            </a:r>
            <a:r>
              <a:rPr lang="en-US" b="1" dirty="0">
                <a:solidFill>
                  <a:schemeClr val="accent6">
                    <a:lumMod val="75000"/>
                  </a:schemeClr>
                </a:solidFill>
              </a:rPr>
              <a:t>DM</a:t>
            </a:r>
            <a:r>
              <a:rPr lang="en-US" dirty="0">
                <a:solidFill>
                  <a:schemeClr val="accent6">
                    <a:lumMod val="75000"/>
                  </a:schemeClr>
                </a:solidFill>
              </a:rPr>
              <a:t> – Dance Movement Skills, </a:t>
            </a:r>
            <a:r>
              <a:rPr lang="en-US" b="1" dirty="0">
                <a:solidFill>
                  <a:schemeClr val="accent6">
                    <a:lumMod val="75000"/>
                  </a:schemeClr>
                </a:solidFill>
              </a:rPr>
              <a:t>R</a:t>
            </a:r>
            <a:r>
              <a:rPr lang="en-US" dirty="0">
                <a:solidFill>
                  <a:schemeClr val="accent6">
                    <a:lumMod val="75000"/>
                  </a:schemeClr>
                </a:solidFill>
              </a:rPr>
              <a:t> – Responding, </a:t>
            </a:r>
            <a:r>
              <a:rPr lang="en-US" b="1" dirty="0">
                <a:solidFill>
                  <a:schemeClr val="accent6">
                    <a:lumMod val="75000"/>
                  </a:schemeClr>
                </a:solidFill>
              </a:rPr>
              <a:t>C</a:t>
            </a:r>
            <a:r>
              <a:rPr lang="en-US" dirty="0">
                <a:solidFill>
                  <a:schemeClr val="accent6">
                    <a:lumMod val="75000"/>
                  </a:schemeClr>
                </a:solidFill>
              </a:rPr>
              <a:t> – Connecting</a:t>
            </a:r>
            <a:r>
              <a:rPr lang="en-US" dirty="0">
                <a:solidFill>
                  <a:schemeClr val="accent6">
                    <a:lumMod val="75000"/>
                  </a:schemeClr>
                </a:solidFill>
              </a:rPr>
              <a:t> </a:t>
            </a:r>
            <a:endParaRPr lang="en-US" dirty="0" smtClean="0">
              <a:solidFill>
                <a:schemeClr val="accent6">
                  <a:lumMod val="75000"/>
                </a:schemeClr>
              </a:solidFill>
            </a:endParaRPr>
          </a:p>
          <a:p>
            <a:r>
              <a:rPr lang="en-US" b="1" dirty="0">
                <a:solidFill>
                  <a:srgbClr val="008000"/>
                </a:solidFill>
              </a:rPr>
              <a:t>ML </a:t>
            </a:r>
            <a:r>
              <a:rPr lang="en-US" dirty="0">
                <a:solidFill>
                  <a:srgbClr val="008000"/>
                </a:solidFill>
              </a:rPr>
              <a:t>– Musical Literacy, </a:t>
            </a:r>
            <a:r>
              <a:rPr lang="en-US" b="1" dirty="0">
                <a:solidFill>
                  <a:srgbClr val="008000"/>
                </a:solidFill>
              </a:rPr>
              <a:t>MR </a:t>
            </a:r>
            <a:r>
              <a:rPr lang="en-US" dirty="0">
                <a:solidFill>
                  <a:srgbClr val="008000"/>
                </a:solidFill>
              </a:rPr>
              <a:t>– Musical Response, </a:t>
            </a:r>
            <a:r>
              <a:rPr lang="en-US" b="1" dirty="0">
                <a:solidFill>
                  <a:srgbClr val="008000"/>
                </a:solidFill>
              </a:rPr>
              <a:t>CR </a:t>
            </a:r>
            <a:r>
              <a:rPr lang="en-US" dirty="0">
                <a:solidFill>
                  <a:srgbClr val="008000"/>
                </a:solidFill>
              </a:rPr>
              <a:t>– Contextual Relevancy</a:t>
            </a:r>
            <a:r>
              <a:rPr lang="en-US" dirty="0">
                <a:solidFill>
                  <a:srgbClr val="008000"/>
                </a:solidFill>
              </a:rPr>
              <a:t> </a:t>
            </a:r>
            <a:endParaRPr lang="en-US" dirty="0" smtClean="0">
              <a:solidFill>
                <a:srgbClr val="008000"/>
              </a:solidFill>
            </a:endParaRPr>
          </a:p>
          <a:p>
            <a:r>
              <a:rPr lang="en-US" b="1" dirty="0">
                <a:solidFill>
                  <a:srgbClr val="B12DB3"/>
                </a:solidFill>
              </a:rPr>
              <a:t>C</a:t>
            </a:r>
            <a:r>
              <a:rPr lang="en-US" dirty="0">
                <a:solidFill>
                  <a:srgbClr val="B12DB3"/>
                </a:solidFill>
              </a:rPr>
              <a:t> – Communication, </a:t>
            </a:r>
            <a:r>
              <a:rPr lang="en-US" b="1" dirty="0">
                <a:solidFill>
                  <a:srgbClr val="B12DB3"/>
                </a:solidFill>
              </a:rPr>
              <a:t>A </a:t>
            </a:r>
            <a:r>
              <a:rPr lang="en-US" dirty="0">
                <a:solidFill>
                  <a:srgbClr val="B12DB3"/>
                </a:solidFill>
              </a:rPr>
              <a:t>– Analysis, </a:t>
            </a:r>
            <a:r>
              <a:rPr lang="en-US" b="1" dirty="0">
                <a:solidFill>
                  <a:srgbClr val="B12DB3"/>
                </a:solidFill>
              </a:rPr>
              <a:t>AE</a:t>
            </a:r>
            <a:r>
              <a:rPr lang="en-US" dirty="0">
                <a:solidFill>
                  <a:srgbClr val="B12DB3"/>
                </a:solidFill>
              </a:rPr>
              <a:t> – Aesthetics, </a:t>
            </a:r>
            <a:r>
              <a:rPr lang="en-US" b="1" dirty="0">
                <a:solidFill>
                  <a:srgbClr val="B12DB3"/>
                </a:solidFill>
              </a:rPr>
              <a:t>CU</a:t>
            </a:r>
            <a:r>
              <a:rPr lang="en-US" dirty="0">
                <a:solidFill>
                  <a:srgbClr val="B12DB3"/>
                </a:solidFill>
              </a:rPr>
              <a:t> – Culture</a:t>
            </a:r>
            <a:r>
              <a:rPr lang="en-US" dirty="0">
                <a:solidFill>
                  <a:srgbClr val="B12DB3"/>
                </a:solidFill>
              </a:rPr>
              <a:t> </a:t>
            </a: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57200" y="5771693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Reading/Writing/Speaking/Listening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5710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5323</TotalTime>
  <Words>514</Words>
  <Application>Microsoft Macintosh PowerPoint</Application>
  <PresentationFormat>On-screen Show (4:3)</PresentationFormat>
  <Paragraphs>110</Paragraphs>
  <Slides>13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Middle/High  Arts Department Chair Mtg.  1/12/16</vt:lpstr>
      <vt:lpstr>Objectives</vt:lpstr>
      <vt:lpstr>Celebrations</vt:lpstr>
      <vt:lpstr>Report to the School Board</vt:lpstr>
      <vt:lpstr>Budget Implications – Business Cases</vt:lpstr>
      <vt:lpstr>Participation Fees</vt:lpstr>
      <vt:lpstr>Equity Audit</vt:lpstr>
      <vt:lpstr>Curriculum Connections</vt:lpstr>
      <vt:lpstr>Essential Standards</vt:lpstr>
      <vt:lpstr>ASW</vt:lpstr>
      <vt:lpstr>ASW Resources</vt:lpstr>
      <vt:lpstr>Certification Renewal License expires June 30, 2016 or later  </vt:lpstr>
      <vt:lpstr>Next Meeting</vt:lpstr>
    </vt:vector>
  </TitlesOfParts>
  <Company>Barnabas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Dept. Chair Mtg. 9/15/15</dc:title>
  <dc:creator>Elizabeth Droessler</dc:creator>
  <cp:lastModifiedBy>Elizabeth Droessler</cp:lastModifiedBy>
  <cp:revision>30</cp:revision>
  <dcterms:created xsi:type="dcterms:W3CDTF">2015-09-11T13:55:00Z</dcterms:created>
  <dcterms:modified xsi:type="dcterms:W3CDTF">2016-01-12T12:02:01Z</dcterms:modified>
</cp:coreProperties>
</file>